
<file path=[Content_Types].xml><?xml version="1.0" encoding="utf-8"?>
<Types xmlns="http://schemas.openxmlformats.org/package/2006/content-types">
  <Default Extension="bin" ContentType="audio/unknown"/>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7" r:id="rId12"/>
    <p:sldId id="266"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00FF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380"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3EBA8B9-8095-4862-9C2E-506B3E34A234}" type="datetimeFigureOut">
              <a:rPr lang="en-US" smtClean="0"/>
              <a:t>6/5/2017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8FCB2AF-88BE-46C2-9279-9809561A6BB6}" type="slidenum">
              <a:rPr lang="en-US" smtClean="0"/>
              <a:t>‹#›</a:t>
            </a:fld>
            <a:endParaRPr lang="en-US"/>
          </a:p>
        </p:txBody>
      </p:sp>
    </p:spTree>
    <p:extLst>
      <p:ext uri="{BB962C8B-B14F-4D97-AF65-F5344CB8AC3E}">
        <p14:creationId xmlns:p14="http://schemas.microsoft.com/office/powerpoint/2010/main" val="16700041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r>
              <a:rPr lang="en-US" dirty="0" smtClean="0"/>
              <a:t>Swami </a:t>
            </a:r>
            <a:r>
              <a:rPr lang="en-US" dirty="0" err="1" smtClean="0"/>
              <a:t>Vivekanand</a:t>
            </a:r>
            <a:endParaRPr lang="en-US" dirty="0"/>
          </a:p>
        </p:txBody>
      </p:sp>
      <p:sp>
        <p:nvSpPr>
          <p:cNvPr id="4" name="Slide Number Placeholder 3"/>
          <p:cNvSpPr>
            <a:spLocks noGrp="1"/>
          </p:cNvSpPr>
          <p:nvPr>
            <p:ph type="sldNum" sz="quarter" idx="10"/>
          </p:nvPr>
        </p:nvSpPr>
        <p:spPr/>
        <p:txBody>
          <a:bodyPr/>
          <a:lstStyle/>
          <a:p>
            <a:fld id="{58FCB2AF-88BE-46C2-9279-9809561A6BB6}" type="slidenum">
              <a:rPr lang="en-US" smtClean="0"/>
              <a:t>7</a:t>
            </a:fld>
            <a:endParaRPr lang="en-US"/>
          </a:p>
        </p:txBody>
      </p:sp>
    </p:spTree>
    <p:extLst>
      <p:ext uri="{BB962C8B-B14F-4D97-AF65-F5344CB8AC3E}">
        <p14:creationId xmlns:p14="http://schemas.microsoft.com/office/powerpoint/2010/main" val="44226842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audio" Target="../media/audio1.bin"/><Relationship Id="rId2" Type="http://schemas.openxmlformats.org/officeDocument/2006/relationships/slideMaster" Target="../slideMasters/slideMaster1.xml"/><Relationship Id="rId1" Type="http://schemas.openxmlformats.org/officeDocument/2006/relationships/audio" Target="../media/audio1.bin"/></Relationships>
</file>

<file path=ppt/slideLayouts/_rels/slideLayout2.xml.rels><?xml version="1.0" encoding="UTF-8" standalone="yes"?>
<Relationships xmlns="http://schemas.openxmlformats.org/package/2006/relationships"><Relationship Id="rId3" Type="http://schemas.openxmlformats.org/officeDocument/2006/relationships/audio" Target="../media/audio1.bin"/><Relationship Id="rId2" Type="http://schemas.openxmlformats.org/officeDocument/2006/relationships/slideMaster" Target="../slideMasters/slideMaster1.xml"/><Relationship Id="rId1" Type="http://schemas.openxmlformats.org/officeDocument/2006/relationships/audio" Target="../media/audio1.bin"/></Relationships>
</file>

<file path=ppt/slideLayouts/_rels/slideLayout3.xml.rels><?xml version="1.0" encoding="UTF-8" standalone="yes"?>
<Relationships xmlns="http://schemas.openxmlformats.org/package/2006/relationships"><Relationship Id="rId3" Type="http://schemas.openxmlformats.org/officeDocument/2006/relationships/audio" Target="../media/audio1.bin"/><Relationship Id="rId2" Type="http://schemas.openxmlformats.org/officeDocument/2006/relationships/slideMaster" Target="../slideMasters/slideMaster1.xml"/><Relationship Id="rId1" Type="http://schemas.openxmlformats.org/officeDocument/2006/relationships/audio" Target="../media/audio1.bin"/></Relationships>
</file>

<file path=ppt/slideLayouts/_rels/slideLayout4.xml.rels><?xml version="1.0" encoding="UTF-8" standalone="yes"?>
<Relationships xmlns="http://schemas.openxmlformats.org/package/2006/relationships"><Relationship Id="rId3" Type="http://schemas.openxmlformats.org/officeDocument/2006/relationships/audio" Target="../media/audio1.bin"/><Relationship Id="rId2" Type="http://schemas.openxmlformats.org/officeDocument/2006/relationships/slideMaster" Target="../slideMasters/slideMaster1.xml"/><Relationship Id="rId1" Type="http://schemas.openxmlformats.org/officeDocument/2006/relationships/audio" Target="../media/audio1.bin"/></Relationships>
</file>

<file path=ppt/slideLayouts/_rels/slideLayout5.xml.rels><?xml version="1.0" encoding="UTF-8" standalone="yes"?>
<Relationships xmlns="http://schemas.openxmlformats.org/package/2006/relationships"><Relationship Id="rId3" Type="http://schemas.openxmlformats.org/officeDocument/2006/relationships/audio" Target="../media/audio1.bin"/><Relationship Id="rId2" Type="http://schemas.openxmlformats.org/officeDocument/2006/relationships/slideMaster" Target="../slideMasters/slideMaster1.xml"/><Relationship Id="rId1" Type="http://schemas.openxmlformats.org/officeDocument/2006/relationships/audio" Target="../media/audio1.bin"/></Relationships>
</file>

<file path=ppt/slideLayouts/_rels/slideLayout6.xml.rels><?xml version="1.0" encoding="UTF-8" standalone="yes"?>
<Relationships xmlns="http://schemas.openxmlformats.org/package/2006/relationships"><Relationship Id="rId3" Type="http://schemas.openxmlformats.org/officeDocument/2006/relationships/audio" Target="../media/audio1.bin"/><Relationship Id="rId2" Type="http://schemas.openxmlformats.org/officeDocument/2006/relationships/slideMaster" Target="../slideMasters/slideMaster1.xml"/><Relationship Id="rId1" Type="http://schemas.openxmlformats.org/officeDocument/2006/relationships/audio" Target="../media/audio1.bin"/></Relationships>
</file>

<file path=ppt/slideLayouts/_rels/slideLayout7.xml.rels><?xml version="1.0" encoding="UTF-8" standalone="yes"?>
<Relationships xmlns="http://schemas.openxmlformats.org/package/2006/relationships"><Relationship Id="rId3" Type="http://schemas.openxmlformats.org/officeDocument/2006/relationships/audio" Target="../media/audio1.bin"/><Relationship Id="rId2" Type="http://schemas.openxmlformats.org/officeDocument/2006/relationships/slideMaster" Target="../slideMasters/slideMaster1.xml"/><Relationship Id="rId1" Type="http://schemas.openxmlformats.org/officeDocument/2006/relationships/audio" Target="../media/audio1.bin"/></Relationships>
</file>

<file path=ppt/slideLayouts/_rels/slideLayout8.xml.rels><?xml version="1.0" encoding="UTF-8" standalone="yes"?>
<Relationships xmlns="http://schemas.openxmlformats.org/package/2006/relationships"><Relationship Id="rId3" Type="http://schemas.openxmlformats.org/officeDocument/2006/relationships/audio" Target="../media/audio1.bin"/><Relationship Id="rId2" Type="http://schemas.openxmlformats.org/officeDocument/2006/relationships/slideMaster" Target="../slideMasters/slideMaster1.xml"/><Relationship Id="rId1" Type="http://schemas.openxmlformats.org/officeDocument/2006/relationships/audio" Target="../media/audio1.bin"/></Relationships>
</file>

<file path=ppt/slideLayouts/_rels/slideLayout9.xml.rels><?xml version="1.0" encoding="UTF-8" standalone="yes"?>
<Relationships xmlns="http://schemas.openxmlformats.org/package/2006/relationships"><Relationship Id="rId3" Type="http://schemas.openxmlformats.org/officeDocument/2006/relationships/audio" Target="../media/audio1.bin"/><Relationship Id="rId2" Type="http://schemas.openxmlformats.org/officeDocument/2006/relationships/slideMaster" Target="../slideMasters/slideMaster1.xml"/><Relationship Id="rId1" Type="http://schemas.openxmlformats.org/officeDocument/2006/relationships/audio" Target="../media/audio1.bin"/></Relationships>
</file>

<file path=ppt/slideLayouts/_rels/slideLayout10.xml.rels><?xml version="1.0" encoding="UTF-8" standalone="yes"?>
<Relationships xmlns="http://schemas.openxmlformats.org/package/2006/relationships"><Relationship Id="rId3" Type="http://schemas.openxmlformats.org/officeDocument/2006/relationships/audio" Target="../media/audio1.bin"/><Relationship Id="rId2" Type="http://schemas.openxmlformats.org/officeDocument/2006/relationships/slideMaster" Target="../slideMasters/slideMaster1.xml"/><Relationship Id="rId1" Type="http://schemas.openxmlformats.org/officeDocument/2006/relationships/audio" Target="../media/audio1.bin"/></Relationships>
</file>

<file path=ppt/slideLayouts/_rels/slideLayout11.xml.rels><?xml version="1.0" encoding="UTF-8" standalone="yes"?>
<Relationships xmlns="http://schemas.openxmlformats.org/package/2006/relationships"><Relationship Id="rId3" Type="http://schemas.openxmlformats.org/officeDocument/2006/relationships/audio" Target="../media/audio1.bin"/><Relationship Id="rId2" Type="http://schemas.openxmlformats.org/officeDocument/2006/relationships/slideMaster" Target="../slideMasters/slideMaster1.xml"/><Relationship Id="rId1" Type="http://schemas.openxmlformats.org/officeDocument/2006/relationships/audio" Target="../media/audio1.bin"/></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5D7A467B-1ECB-4654-90FF-DD6C5FA96DA7}" type="datetimeFigureOut">
              <a:rPr lang="en-US" smtClean="0"/>
              <a:t>6/5/2017</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38FC5648-A916-4608-9399-836AEBACAA62}"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900" advClick="0" advTm="1000">
        <p14:flythrough dir="out" hasBounce="1"/>
        <p:sndAc>
          <p:stSnd>
            <p:snd r:embed="rId1" name="wind.wav"/>
          </p:stSnd>
        </p:sndAc>
      </p:transition>
    </mc:Choice>
    <mc:Fallback xmlns="">
      <p:transition spd="slow" advClick="0" advTm="1000">
        <p:fade/>
        <p:sndAc>
          <p:stSnd>
            <p:snd r:embed="rId3" name="wind.wav"/>
          </p:stSnd>
        </p:sndAc>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5D7A467B-1ECB-4654-90FF-DD6C5FA96DA7}" type="datetimeFigureOut">
              <a:rPr lang="en-US" smtClean="0"/>
              <a:t>6/5/2017</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38FC5648-A916-4608-9399-836AEBACAA62}"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900" advClick="0" advTm="1000">
        <p14:flythrough dir="out" hasBounce="1"/>
        <p:sndAc>
          <p:stSnd>
            <p:snd r:embed="rId1" name="wind.wav"/>
          </p:stSnd>
        </p:sndAc>
      </p:transition>
    </mc:Choice>
    <mc:Fallback xmlns="">
      <p:transition spd="slow" advClick="0" advTm="1000">
        <p:fade/>
        <p:sndAc>
          <p:stSnd>
            <p:snd r:embed="rId3" name="wind.wav"/>
          </p:stSnd>
        </p:sndAc>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5D7A467B-1ECB-4654-90FF-DD6C5FA96DA7}" type="datetimeFigureOut">
              <a:rPr lang="en-US" smtClean="0"/>
              <a:t>6/5/2017</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38FC5648-A916-4608-9399-836AEBACAA62}" type="slidenum">
              <a:rPr lang="en-US" smtClean="0"/>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900" advClick="0" advTm="1000">
        <p14:flythrough dir="out" hasBounce="1"/>
        <p:sndAc>
          <p:stSnd>
            <p:snd r:embed="rId1" name="wind.wav"/>
          </p:stSnd>
        </p:sndAc>
      </p:transition>
    </mc:Choice>
    <mc:Fallback xmlns="">
      <p:transition spd="slow" advClick="0" advTm="1000">
        <p:fade/>
        <p:sndAc>
          <p:stSnd>
            <p:snd r:embed="rId3" name="wind.wav"/>
          </p:stSnd>
        </p:sndAc>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5D7A467B-1ECB-4654-90FF-DD6C5FA96DA7}" type="datetimeFigureOut">
              <a:rPr lang="en-US" smtClean="0"/>
              <a:t>6/5/2017</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38FC5648-A916-4608-9399-836AEBACAA62}"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900" advClick="0" advTm="1000">
        <p14:flythrough dir="out" hasBounce="1"/>
        <p:sndAc>
          <p:stSnd>
            <p:snd r:embed="rId1" name="wind.wav"/>
          </p:stSnd>
        </p:sndAc>
      </p:transition>
    </mc:Choice>
    <mc:Fallback xmlns="">
      <p:transition spd="slow" advClick="0" advTm="1000">
        <p:fade/>
        <p:sndAc>
          <p:stSnd>
            <p:snd r:embed="rId3" name="wind.wav"/>
          </p:stSnd>
        </p:sndAc>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5D7A467B-1ECB-4654-90FF-DD6C5FA96DA7}" type="datetimeFigureOut">
              <a:rPr lang="en-US" smtClean="0"/>
              <a:t>6/5/2017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38FC5648-A916-4608-9399-836AEBACAA62}" type="slidenum">
              <a:rPr lang="en-US" smtClean="0"/>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mc:AlternateContent xmlns:mc="http://schemas.openxmlformats.org/markup-compatibility/2006" xmlns:p14="http://schemas.microsoft.com/office/powerpoint/2010/main">
    <mc:Choice Requires="p14">
      <p:transition spd="slow" p14:dur="900" advClick="0" advTm="1000">
        <p14:flythrough dir="out" hasBounce="1"/>
        <p:sndAc>
          <p:stSnd>
            <p:snd r:embed="rId1" name="wind.wav"/>
          </p:stSnd>
        </p:sndAc>
      </p:transition>
    </mc:Choice>
    <mc:Fallback xmlns="">
      <p:transition spd="slow" advClick="0" advTm="1000">
        <p:fade/>
        <p:sndAc>
          <p:stSnd>
            <p:snd r:embed="rId3" name="wind.wav"/>
          </p:stSnd>
        </p:sndAc>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5D7A467B-1ECB-4654-90FF-DD6C5FA96DA7}" type="datetimeFigureOut">
              <a:rPr lang="en-US" smtClean="0"/>
              <a:t>6/5/2017</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FC5648-A916-4608-9399-836AEBACAA62}"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900" advClick="0" advTm="1000">
        <p14:flythrough dir="out" hasBounce="1"/>
        <p:sndAc>
          <p:stSnd>
            <p:snd r:embed="rId1" name="wind.wav"/>
          </p:stSnd>
        </p:sndAc>
      </p:transition>
    </mc:Choice>
    <mc:Fallback xmlns="">
      <p:transition spd="slow" advClick="0" advTm="1000">
        <p:fade/>
        <p:sndAc>
          <p:stSnd>
            <p:snd r:embed="rId3" name="wind.wav"/>
          </p:stSnd>
        </p:sndAc>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5D7A467B-1ECB-4654-90FF-DD6C5FA96DA7}" type="datetimeFigureOut">
              <a:rPr lang="en-US" smtClean="0"/>
              <a:t>6/5/2017</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8FC5648-A916-4608-9399-836AEBACAA62}"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900" advClick="0" advTm="1000">
        <p14:flythrough dir="out" hasBounce="1"/>
        <p:sndAc>
          <p:stSnd>
            <p:snd r:embed="rId1" name="wind.wav"/>
          </p:stSnd>
        </p:sndAc>
      </p:transition>
    </mc:Choice>
    <mc:Fallback xmlns="">
      <p:transition spd="slow" advClick="0" advTm="1000">
        <p:fade/>
        <p:sndAc>
          <p:stSnd>
            <p:snd r:embed="rId3" name="wind.wav"/>
          </p:stSnd>
        </p:sndAc>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5D7A467B-1ECB-4654-90FF-DD6C5FA96DA7}" type="datetimeFigureOut">
              <a:rPr lang="en-US" smtClean="0"/>
              <a:t>6/5/2017</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8FC5648-A916-4608-9399-836AEBACAA62}"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900" advClick="0" advTm="1000">
        <p14:flythrough dir="out" hasBounce="1"/>
        <p:sndAc>
          <p:stSnd>
            <p:snd r:embed="rId1" name="wind.wav"/>
          </p:stSnd>
        </p:sndAc>
      </p:transition>
    </mc:Choice>
    <mc:Fallback xmlns="">
      <p:transition spd="slow" advClick="0" advTm="1000">
        <p:fade/>
        <p:sndAc>
          <p:stSnd>
            <p:snd r:embed="rId3" name="wind.wav"/>
          </p:stSnd>
        </p:sndAc>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5D7A467B-1ECB-4654-90FF-DD6C5FA96DA7}" type="datetimeFigureOut">
              <a:rPr lang="en-US" smtClean="0"/>
              <a:t>6/5/2017</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38FC5648-A916-4608-9399-836AEBACAA62}" type="slidenum">
              <a:rPr lang="en-US" smtClean="0"/>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mc:AlternateContent xmlns:mc="http://schemas.openxmlformats.org/markup-compatibility/2006" xmlns:p14="http://schemas.microsoft.com/office/powerpoint/2010/main">
    <mc:Choice Requires="p14">
      <p:transition spd="slow" p14:dur="900" advClick="0" advTm="1000">
        <p14:flythrough dir="out" hasBounce="1"/>
        <p:sndAc>
          <p:stSnd>
            <p:snd r:embed="rId1" name="wind.wav"/>
          </p:stSnd>
        </p:sndAc>
      </p:transition>
    </mc:Choice>
    <mc:Fallback xmlns="">
      <p:transition spd="slow" advClick="0" advTm="1000">
        <p:fade/>
        <p:sndAc>
          <p:stSnd>
            <p:snd r:embed="rId3" name="wind.wav"/>
          </p:stSnd>
        </p:sndAc>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D7A467B-1ECB-4654-90FF-DD6C5FA96DA7}" type="datetimeFigureOut">
              <a:rPr lang="en-US" smtClean="0"/>
              <a:t>6/5/2017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FC5648-A916-4608-9399-836AEBACAA62}"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900" advClick="0" advTm="1000">
        <p14:flythrough dir="out" hasBounce="1"/>
        <p:sndAc>
          <p:stSnd>
            <p:snd r:embed="rId1" name="wind.wav"/>
          </p:stSnd>
        </p:sndAc>
      </p:transition>
    </mc:Choice>
    <mc:Fallback xmlns="">
      <p:transition spd="slow" advClick="0" advTm="1000">
        <p:fade/>
        <p:sndAc>
          <p:stSnd>
            <p:snd r:embed="rId3" name="wind.wav"/>
          </p:stSnd>
        </p:sndAc>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D7A467B-1ECB-4654-90FF-DD6C5FA96DA7}" type="datetimeFigureOut">
              <a:rPr lang="en-US" smtClean="0"/>
              <a:t>6/5/2017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FC5648-A916-4608-9399-836AEBACAA62}"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900" advClick="0" advTm="1000">
        <p14:flythrough dir="out" hasBounce="1"/>
        <p:sndAc>
          <p:stSnd>
            <p:snd r:embed="rId1" name="wind.wav"/>
          </p:stSnd>
        </p:sndAc>
      </p:transition>
    </mc:Choice>
    <mc:Fallback xmlns="">
      <p:transition spd="slow" advClick="0" advTm="1000">
        <p:fade/>
        <p:sndAc>
          <p:stSnd>
            <p:snd r:embed="rId3" name="wind.wav"/>
          </p:stSnd>
        </p:sndAc>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audio" Target="../media/audio1.bin"/><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audio" Target="../media/audio1.bin"/></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5D7A467B-1ECB-4654-90FF-DD6C5FA96DA7}" type="datetimeFigureOut">
              <a:rPr lang="en-US" smtClean="0"/>
              <a:t>6/5/2017</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38FC5648-A916-4608-9399-836AEBACAA62}" type="slidenum">
              <a:rPr lang="en-US" smtClean="0"/>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mc:AlternateContent xmlns:mc="http://schemas.openxmlformats.org/markup-compatibility/2006" xmlns:p14="http://schemas.microsoft.com/office/powerpoint/2010/main">
    <mc:Choice Requires="p14">
      <p:transition spd="slow" p14:dur="900" advClick="0" advTm="1000">
        <p14:flythrough dir="out" hasBounce="1"/>
        <p:sndAc>
          <p:stSnd>
            <p:snd r:embed="rId13" name="wind.wav"/>
          </p:stSnd>
        </p:sndAc>
      </p:transition>
    </mc:Choice>
    <mc:Fallback xmlns="">
      <p:transition spd="slow" advClick="0" advTm="1000">
        <p:fade/>
        <p:sndAc>
          <p:stSnd>
            <p:snd r:embed="rId14" name="wind.wav"/>
          </p:stSnd>
        </p:sndAc>
      </p:transition>
    </mc:Fallback>
  </mc:AlternateConten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bin"/><Relationship Id="rId1" Type="http://schemas.openxmlformats.org/officeDocument/2006/relationships/slideLayout" Target="../slideLayouts/slideLayout1.xml"/><Relationship Id="rId4" Type="http://schemas.openxmlformats.org/officeDocument/2006/relationships/audio" Target="../media/audio1.bin"/></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audio" Target="../media/audio1.bin"/></Relationships>
</file>

<file path=ppt/slides/_rels/slide3.xml.rels><?xml version="1.0" encoding="UTF-8" standalone="yes"?>
<Relationships xmlns="http://schemas.openxmlformats.org/package/2006/relationships"><Relationship Id="rId3" Type="http://schemas.openxmlformats.org/officeDocument/2006/relationships/audio" Target="../media/audio1.bin"/><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audio1.bin"/><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audio1.bin"/><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audio" Target="../media/audio1.bin"/></Relationships>
</file>

<file path=ppt/slides/_rels/slide7.xml.rels><?xml version="1.0" encoding="UTF-8" standalone="yes"?>
<Relationships xmlns="http://schemas.openxmlformats.org/package/2006/relationships"><Relationship Id="rId3" Type="http://schemas.openxmlformats.org/officeDocument/2006/relationships/audio" Target="../media/audio2.bin"/><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audio" Target="../media/audio2.bin"/><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audio" Target="../media/audio1.bin"/></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audio" Target="../media/audio1.bin"/><Relationship Id="rId2" Type="http://schemas.openxmlformats.org/officeDocument/2006/relationships/audio" Target="../media/audio1.bin"/><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audio" Target="../media/audio1.bin"/><Relationship Id="rId1" Type="http://schemas.openxmlformats.org/officeDocument/2006/relationships/slideLayout" Target="../slideLayouts/slideLayout7.xml"/><Relationship Id="rId5" Type="http://schemas.openxmlformats.org/officeDocument/2006/relationships/audio" Target="../media/audio1.bin"/><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4.jpeg"/><Relationship Id="rId7" Type="http://schemas.openxmlformats.org/officeDocument/2006/relationships/image" Target="../media/image18.jpeg"/><Relationship Id="rId2" Type="http://schemas.openxmlformats.org/officeDocument/2006/relationships/audio" Target="../media/audio1.bin"/><Relationship Id="rId1" Type="http://schemas.openxmlformats.org/officeDocument/2006/relationships/slideLayout" Target="../slideLayouts/slideLayout7.xml"/><Relationship Id="rId6" Type="http://schemas.openxmlformats.org/officeDocument/2006/relationships/image" Target="../media/image17.jpeg"/><Relationship Id="rId11" Type="http://schemas.openxmlformats.org/officeDocument/2006/relationships/audio" Target="../media/audio1.bin"/><Relationship Id="rId5" Type="http://schemas.openxmlformats.org/officeDocument/2006/relationships/image" Target="../media/image16.jpeg"/><Relationship Id="rId10" Type="http://schemas.openxmlformats.org/officeDocument/2006/relationships/image" Target="../media/image21.jpeg"/><Relationship Id="rId4" Type="http://schemas.openxmlformats.org/officeDocument/2006/relationships/image" Target="../media/image15.jpeg"/><Relationship Id="rId9" Type="http://schemas.openxmlformats.org/officeDocument/2006/relationships/image" Target="../media/image20.jpeg"/></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7" Type="http://schemas.openxmlformats.org/officeDocument/2006/relationships/audio" Target="../media/audio1.bin"/><Relationship Id="rId2" Type="http://schemas.openxmlformats.org/officeDocument/2006/relationships/audio" Target="../media/audio1.bin"/><Relationship Id="rId1" Type="http://schemas.openxmlformats.org/officeDocument/2006/relationships/slideLayout" Target="../slideLayouts/slideLayout7.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1569660"/>
          </a:xfrm>
          <a:prstGeom prst="rect">
            <a:avLst/>
          </a:prstGeom>
        </p:spPr>
        <p:txBody>
          <a:bodyPr wrap="square">
            <a:spAutoFit/>
          </a:bodyPr>
          <a:lstStyle/>
          <a:p>
            <a:r>
              <a:rPr lang="hi-IN" sz="9600" dirty="0"/>
              <a:t>स्वामी विवेकानन्द</a:t>
            </a:r>
          </a:p>
        </p:txBody>
      </p:sp>
      <p:pic>
        <p:nvPicPr>
          <p:cNvPr id="2050" name="Picture 2" descr="C:\Users\Preeti Singh\Desktop\Downloads\sv1 - Cop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69660"/>
            <a:ext cx="9144000" cy="52883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7741176"/>
      </p:ext>
    </p:extLst>
  </p:cSld>
  <p:clrMapOvr>
    <a:masterClrMapping/>
  </p:clrMapOvr>
  <mc:AlternateContent xmlns:mc="http://schemas.openxmlformats.org/markup-compatibility/2006" xmlns:p14="http://schemas.microsoft.com/office/powerpoint/2010/main">
    <mc:Choice Requires="p14">
      <p:transition spd="slow" p14:dur="900" advClick="0" advTm="1000">
        <p14:flythrough dir="out" hasBounce="1"/>
        <p:sndAc>
          <p:stSnd>
            <p:snd r:embed="rId2" name="wind.wav"/>
          </p:stSnd>
        </p:sndAc>
      </p:transition>
    </mc:Choice>
    <mc:Fallback xmlns="">
      <p:transition spd="slow" advClick="0" advTm="1000">
        <p:fade/>
        <p:sndAc>
          <p:stSnd>
            <p:snd r:embed="rId4" name="wind.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upload.wikimedia.org/wikipedia/commons/thumb/0/0b/Swami_Vivekananda-1893-09-signed.jpg/225px-Swami_Vivekananda-1893-09-signe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38578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0" y="5657669"/>
            <a:ext cx="9144000" cy="1200329"/>
          </a:xfrm>
          <a:prstGeom prst="rect">
            <a:avLst/>
          </a:prstGeom>
        </p:spPr>
        <p:txBody>
          <a:bodyPr wrap="square">
            <a:spAutoFit/>
          </a:bodyPr>
          <a:lstStyle/>
          <a:p>
            <a:r>
              <a:rPr lang="hi-IN" sz="2400" dirty="0" smtClean="0"/>
              <a:t>चित्र में स्वामी विवेकानन्द ने बाँग्ला एवं अंग्रेज़ी भाषा में लिखा है: "एक असीमित, पवित्र, शुद्ध सोच एवं गुणों से परिपूर्ण उस परमात्मा को मैं नतमस्तक हूँ।" इसी चित्र में दूसरी ओर स्वामी विवेकानन्द केहस्ताक्षर हैं</a:t>
            </a:r>
            <a:endParaRPr lang="hi-IN" sz="2400" dirty="0"/>
          </a:p>
        </p:txBody>
      </p:sp>
    </p:spTree>
    <p:extLst>
      <p:ext uri="{BB962C8B-B14F-4D97-AF65-F5344CB8AC3E}">
        <p14:creationId xmlns:p14="http://schemas.microsoft.com/office/powerpoint/2010/main" val="3418100032"/>
      </p:ext>
    </p:extLst>
  </p:cSld>
  <p:clrMapOvr>
    <a:masterClrMapping/>
  </p:clrMapOvr>
  <mc:AlternateContent xmlns:mc="http://schemas.openxmlformats.org/markup-compatibility/2006" xmlns:p14="http://schemas.microsoft.com/office/powerpoint/2010/main">
    <mc:Choice Requires="p14">
      <p:transition spd="slow" p14:dur="900" advClick="0" advTm="1000">
        <p14:flythrough dir="out" hasBounce="1"/>
        <p:sndAc>
          <p:stSnd>
            <p:snd r:embed="rId2" name="wind.wav"/>
          </p:stSnd>
        </p:sndAc>
      </p:transition>
    </mc:Choice>
    <mc:Fallback xmlns="">
      <p:transition spd="slow" advClick="0" advTm="1000">
        <p:fade/>
        <p:sndAc>
          <p:stSnd>
            <p:snd r:embed="rId4" name="wind.wav"/>
          </p:stSnd>
        </p:sndAc>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362200" y="228600"/>
            <a:ext cx="5105400" cy="6309420"/>
          </a:xfrm>
          <a:prstGeom prst="rect">
            <a:avLst/>
          </a:prstGeom>
        </p:spPr>
        <p:txBody>
          <a:bodyPr wrap="square">
            <a:spAutoFit/>
          </a:bodyPr>
          <a:lstStyle/>
          <a:p>
            <a:pPr algn="ctr"/>
            <a:r>
              <a:rPr lang="hi-IN" sz="3200" dirty="0" smtClean="0"/>
              <a:t>नरेंद्रनाथ दत्त</a:t>
            </a:r>
            <a:endParaRPr lang="en-US" sz="3200" dirty="0" smtClean="0"/>
          </a:p>
          <a:p>
            <a:pPr algn="just"/>
            <a:endParaRPr lang="hi-IN" sz="3200" dirty="0" smtClean="0"/>
          </a:p>
          <a:p>
            <a:pPr algn="just"/>
            <a:r>
              <a:rPr lang="hi-IN" sz="2000" dirty="0" smtClean="0"/>
              <a:t>जन्म </a:t>
            </a:r>
            <a:r>
              <a:rPr lang="en-US" sz="2000" dirty="0" smtClean="0"/>
              <a:t>:</a:t>
            </a:r>
            <a:r>
              <a:rPr lang="hi-IN" sz="2000" dirty="0" smtClean="0"/>
              <a:t> 12 जनवरी 1863</a:t>
            </a:r>
            <a:endParaRPr lang="en-US" sz="2000" dirty="0" smtClean="0"/>
          </a:p>
          <a:p>
            <a:pPr algn="just"/>
            <a:r>
              <a:rPr lang="en-US" sz="2000" dirty="0"/>
              <a:t> </a:t>
            </a:r>
            <a:r>
              <a:rPr lang="en-US" sz="2000" dirty="0" smtClean="0"/>
              <a:t>            </a:t>
            </a:r>
            <a:r>
              <a:rPr lang="en-US" sz="2000" dirty="0"/>
              <a:t> </a:t>
            </a:r>
            <a:r>
              <a:rPr lang="hi-IN" sz="2000" dirty="0" smtClean="0"/>
              <a:t>कलकत्ता</a:t>
            </a:r>
          </a:p>
          <a:p>
            <a:pPr algn="just"/>
            <a:r>
              <a:rPr lang="en-US" sz="2000" dirty="0"/>
              <a:t> </a:t>
            </a:r>
            <a:r>
              <a:rPr lang="en-US" sz="2000" dirty="0" smtClean="0"/>
              <a:t>            	</a:t>
            </a:r>
            <a:r>
              <a:rPr lang="hi-IN" sz="2000" dirty="0" smtClean="0"/>
              <a:t>(अब कोलकाता)</a:t>
            </a:r>
            <a:endParaRPr lang="en-US" sz="2000" dirty="0" smtClean="0"/>
          </a:p>
          <a:p>
            <a:pPr algn="just"/>
            <a:endParaRPr lang="en-US" sz="2000" dirty="0" smtClean="0"/>
          </a:p>
          <a:p>
            <a:pPr algn="just"/>
            <a:r>
              <a:rPr lang="hi-IN" sz="2000" dirty="0" smtClean="0"/>
              <a:t>मृत्यु</a:t>
            </a:r>
            <a:r>
              <a:rPr lang="en-US" sz="2000" dirty="0" smtClean="0"/>
              <a:t> :  </a:t>
            </a:r>
            <a:r>
              <a:rPr lang="hi-IN" sz="2000" dirty="0" smtClean="0"/>
              <a:t>4 जुलाई 1902 (उम्र 39)</a:t>
            </a:r>
          </a:p>
          <a:p>
            <a:pPr algn="just"/>
            <a:r>
              <a:rPr lang="en-US" sz="2000" dirty="0"/>
              <a:t> </a:t>
            </a:r>
            <a:r>
              <a:rPr lang="en-US" sz="2000" dirty="0" smtClean="0"/>
              <a:t>           </a:t>
            </a:r>
            <a:r>
              <a:rPr lang="hi-IN" sz="2000" dirty="0" smtClean="0"/>
              <a:t>बेलूर मठ, बंगाल रियासत, ब्रिटिश राज</a:t>
            </a:r>
          </a:p>
          <a:p>
            <a:pPr algn="just"/>
            <a:r>
              <a:rPr lang="en-US" sz="2000" dirty="0" smtClean="0"/>
              <a:t>            </a:t>
            </a:r>
            <a:r>
              <a:rPr lang="hi-IN" sz="2000" dirty="0" smtClean="0"/>
              <a:t>(अब बेलूर, पश्चिम बंगाल में)</a:t>
            </a:r>
            <a:endParaRPr lang="en-US" sz="2000" dirty="0" smtClean="0"/>
          </a:p>
          <a:p>
            <a:pPr algn="just"/>
            <a:endParaRPr lang="hi-IN" sz="2000" dirty="0" smtClean="0"/>
          </a:p>
          <a:p>
            <a:pPr algn="just"/>
            <a:r>
              <a:rPr lang="hi-IN" sz="2000" dirty="0" smtClean="0"/>
              <a:t>गुरु/शिक्षक</a:t>
            </a:r>
            <a:r>
              <a:rPr lang="en-US" sz="2000" dirty="0" smtClean="0"/>
              <a:t> :  </a:t>
            </a:r>
            <a:r>
              <a:rPr lang="hi-IN" sz="2000" dirty="0" smtClean="0"/>
              <a:t>श्री रामकृष्ण परमहंस</a:t>
            </a:r>
            <a:endParaRPr lang="en-US" sz="2000" dirty="0" smtClean="0"/>
          </a:p>
          <a:p>
            <a:pPr algn="just"/>
            <a:endParaRPr lang="hi-IN" sz="2000" dirty="0" smtClean="0"/>
          </a:p>
          <a:p>
            <a:pPr algn="just"/>
            <a:r>
              <a:rPr lang="hi-IN" sz="2000" dirty="0" smtClean="0"/>
              <a:t>दर्शन</a:t>
            </a:r>
            <a:r>
              <a:rPr lang="en-US" sz="2000" dirty="0" smtClean="0"/>
              <a:t> :  </a:t>
            </a:r>
            <a:r>
              <a:rPr lang="hi-IN" sz="2000" dirty="0" smtClean="0"/>
              <a:t>आधुनिक वेदांत </a:t>
            </a:r>
            <a:endParaRPr lang="en-US" sz="2000" dirty="0" smtClean="0"/>
          </a:p>
          <a:p>
            <a:pPr algn="just"/>
            <a:endParaRPr lang="en-US" sz="2000" dirty="0" smtClean="0"/>
          </a:p>
          <a:p>
            <a:pPr algn="just"/>
            <a:r>
              <a:rPr lang="hi-IN" sz="2000" dirty="0" smtClean="0"/>
              <a:t>साहित्यिक कार्य</a:t>
            </a:r>
            <a:r>
              <a:rPr lang="en-US" sz="2000" dirty="0" smtClean="0"/>
              <a:t> : </a:t>
            </a:r>
            <a:r>
              <a:rPr lang="hi-IN" sz="2000" dirty="0" smtClean="0"/>
              <a:t>राज योग, कर्म योग, भक्ति</a:t>
            </a:r>
            <a:r>
              <a:rPr lang="en-US" sz="2000" dirty="0"/>
              <a:t> </a:t>
            </a:r>
            <a:r>
              <a:rPr lang="hi-IN" sz="2000" dirty="0" smtClean="0"/>
              <a:t>योग, ज्ञान योग, माई मास्टर</a:t>
            </a:r>
            <a:r>
              <a:rPr lang="en-US" sz="2000" dirty="0" smtClean="0"/>
              <a:t> </a:t>
            </a:r>
          </a:p>
          <a:p>
            <a:pPr algn="just"/>
            <a:endParaRPr lang="en-US" sz="2000" dirty="0" smtClean="0"/>
          </a:p>
          <a:p>
            <a:pPr algn="just"/>
            <a:r>
              <a:rPr lang="hi-IN" sz="2000" dirty="0" smtClean="0"/>
              <a:t>कथन</a:t>
            </a:r>
            <a:r>
              <a:rPr lang="en-US" sz="2000" dirty="0" smtClean="0"/>
              <a:t> : </a:t>
            </a:r>
            <a:r>
              <a:rPr lang="hi-IN" sz="2000" dirty="0" smtClean="0"/>
              <a:t>"उठो, जागो और तब तक नहीं रुको </a:t>
            </a:r>
            <a:r>
              <a:rPr lang="en-US" sz="2000" dirty="0" smtClean="0"/>
              <a:t>                                   	    </a:t>
            </a:r>
            <a:r>
              <a:rPr lang="hi-IN" sz="2000" dirty="0" smtClean="0"/>
              <a:t>जब तक लक्ष्य प्राप्त न हो जाये"</a:t>
            </a:r>
            <a:endParaRPr lang="hi-IN" sz="2000" dirty="0"/>
          </a:p>
        </p:txBody>
      </p:sp>
    </p:spTree>
    <p:extLst>
      <p:ext uri="{BB962C8B-B14F-4D97-AF65-F5344CB8AC3E}">
        <p14:creationId xmlns:p14="http://schemas.microsoft.com/office/powerpoint/2010/main" val="1294200613"/>
      </p:ext>
    </p:extLst>
  </p:cSld>
  <p:clrMapOvr>
    <a:masterClrMapping/>
  </p:clrMapOvr>
  <mc:AlternateContent xmlns:mc="http://schemas.openxmlformats.org/markup-compatibility/2006" xmlns:p14="http://schemas.microsoft.com/office/powerpoint/2010/main">
    <mc:Choice Requires="p14">
      <p:transition spd="slow" p14:dur="900" advClick="0" advTm="1000">
        <p14:flythrough dir="out" hasBounce="1"/>
        <p:sndAc>
          <p:stSnd>
            <p:snd r:embed="rId2" name="wind.wav"/>
          </p:stSnd>
        </p:sndAc>
      </p:transition>
    </mc:Choice>
    <mc:Fallback xmlns="">
      <p:transition spd="slow" advClick="0" advTm="1000">
        <p:fade/>
        <p:sndAc>
          <p:stSnd>
            <p:snd r:embed="rId3" name="wind.wav"/>
          </p:stSnd>
        </p:sndAc>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52400"/>
            <a:ext cx="8991600" cy="1015663"/>
          </a:xfrm>
          <a:prstGeom prst="rect">
            <a:avLst/>
          </a:prstGeom>
        </p:spPr>
        <p:txBody>
          <a:bodyPr wrap="square">
            <a:spAutoFit/>
          </a:bodyPr>
          <a:lstStyle/>
          <a:p>
            <a:pPr algn="ctr"/>
            <a:r>
              <a:rPr lang="hi-IN" sz="6000" dirty="0" smtClean="0"/>
              <a:t>स्वामी विवेकानन्द</a:t>
            </a:r>
            <a:endParaRPr lang="hi-IN" sz="6000" dirty="0"/>
          </a:p>
        </p:txBody>
      </p:sp>
      <p:sp>
        <p:nvSpPr>
          <p:cNvPr id="3" name="Rectangle 2"/>
          <p:cNvSpPr/>
          <p:nvPr/>
        </p:nvSpPr>
        <p:spPr>
          <a:xfrm>
            <a:off x="0" y="1212273"/>
            <a:ext cx="9144000" cy="5078313"/>
          </a:xfrm>
          <a:prstGeom prst="rect">
            <a:avLst/>
          </a:prstGeom>
        </p:spPr>
        <p:txBody>
          <a:bodyPr wrap="square">
            <a:spAutoFit/>
          </a:bodyPr>
          <a:lstStyle/>
          <a:p>
            <a:pPr algn="just"/>
            <a:r>
              <a:rPr lang="hi-IN" b="1" dirty="0" smtClean="0"/>
              <a:t>स्वामी विवेकानन्द </a:t>
            </a:r>
            <a:r>
              <a:rPr lang="as-IN" b="1" dirty="0" smtClean="0">
                <a:solidFill>
                  <a:srgbClr val="0070C0"/>
                </a:solidFill>
              </a:rPr>
              <a:t>(</a:t>
            </a:r>
            <a:r>
              <a:rPr lang="hi-IN" b="1" dirty="0" smtClean="0">
                <a:solidFill>
                  <a:srgbClr val="0070C0"/>
                </a:solidFill>
              </a:rPr>
              <a:t>जन्म: १२ जनवरी,१८६३ - मृत्यु: ४ जुलाई,१९०२)</a:t>
            </a:r>
            <a:r>
              <a:rPr lang="hi-IN" b="1" dirty="0" smtClean="0"/>
              <a:t> वेदान्त के विख्यात और प्रभावशाली आध्यात्मिक गुरु थे। उनका वास्तविक नाम नरेन्द्र नाथ दत्त था। उन्होंने अमेरिका स्थित </a:t>
            </a:r>
            <a:r>
              <a:rPr lang="hi-IN" b="1" dirty="0" smtClean="0">
                <a:solidFill>
                  <a:srgbClr val="0070C0"/>
                </a:solidFill>
              </a:rPr>
              <a:t>शिकागो</a:t>
            </a:r>
            <a:r>
              <a:rPr lang="hi-IN" b="1" dirty="0" smtClean="0"/>
              <a:t> में सन् १८९३ में आयोजित </a:t>
            </a:r>
            <a:r>
              <a:rPr lang="hi-IN" b="1" dirty="0" smtClean="0">
                <a:solidFill>
                  <a:srgbClr val="0070C0"/>
                </a:solidFill>
              </a:rPr>
              <a:t>विश्व धर्म महासभा </a:t>
            </a:r>
            <a:r>
              <a:rPr lang="hi-IN" b="1" dirty="0" smtClean="0"/>
              <a:t>में भारत की ओर से </a:t>
            </a:r>
            <a:r>
              <a:rPr lang="hi-IN" b="1" dirty="0" smtClean="0">
                <a:solidFill>
                  <a:srgbClr val="0070C0"/>
                </a:solidFill>
              </a:rPr>
              <a:t>सनातन धर्म</a:t>
            </a:r>
            <a:r>
              <a:rPr lang="hi-IN" b="1" dirty="0" smtClean="0"/>
              <a:t> का प्रतिनिधित्व किया था। भारत का आध्यात्मिकता से परिपूर्ण वेदान्त दर्शन अमेरिका और यूरोप के हर एक देश में स्वामी विवेकानन्द की वक्तृता के कारण ही पहुँचा। उन्होंने </a:t>
            </a:r>
            <a:r>
              <a:rPr lang="hi-IN" b="1" dirty="0" smtClean="0">
                <a:solidFill>
                  <a:srgbClr val="0070C0"/>
                </a:solidFill>
              </a:rPr>
              <a:t>रामकृष्ण मिशन</a:t>
            </a:r>
            <a:r>
              <a:rPr lang="hi-IN" b="1" dirty="0" smtClean="0"/>
              <a:t> की स्थापना की थी जो आज भी अपना काम कर रहा है। वे </a:t>
            </a:r>
            <a:r>
              <a:rPr lang="hi-IN" b="1" dirty="0" smtClean="0">
                <a:solidFill>
                  <a:srgbClr val="0070C0"/>
                </a:solidFill>
              </a:rPr>
              <a:t>रामकृष्ण</a:t>
            </a:r>
            <a:r>
              <a:rPr lang="hi-IN" b="1" dirty="0" smtClean="0"/>
              <a:t> </a:t>
            </a:r>
            <a:r>
              <a:rPr lang="hi-IN" b="1" dirty="0" smtClean="0">
                <a:solidFill>
                  <a:srgbClr val="0070C0"/>
                </a:solidFill>
              </a:rPr>
              <a:t>परमहंस</a:t>
            </a:r>
            <a:r>
              <a:rPr lang="hi-IN" b="1" dirty="0" smtClean="0"/>
              <a:t> के सुयोग्य शिष्य थे। उन्हें प्रमुख रूप से उनके भाषण की शुरुआत "मेरे अमरीकी भाइयो एवं बहनों" के साथ करने के लिये जाना जाता है।</a:t>
            </a:r>
            <a:r>
              <a:rPr lang="en-US" b="1" dirty="0" smtClean="0"/>
              <a:t> </a:t>
            </a:r>
            <a:r>
              <a:rPr lang="hi-IN" b="1" dirty="0" smtClean="0"/>
              <a:t>उनके संबोधन के इस प्रथम वाक्य ने सबका दिल जीत लिया था। कलकत्ता के एक कुलीन बंगाली परिवार में जन्मे, विवेकानंद आध्यात्मिकता की ओर झुके हुए थे। वे अपने गुरु रामकृष्ण देव से काफी प्रभावित थे जिनसे उन्होंने सीखा कि सारे जीव स्वयं परमात्मा का ही एक अवतार हैं; इसलिए मानव जाति की सेवा द्वारा परमात्मा की भी सेवा की जा सकती है। रामकृष्ण की मृत्यु के बादविवेकानंद ने बड़े पैमाने पर भारतीय उपमहाद्वीप का दौरा किया और ब्रिटिश भारत में मौजूदा स्थितियों का पहले हाथ ज्ञान हासिल किया। बाद में विश्व धर्म संसद 1893 में भारत का प्रतिनिधित्व करने, संयुक्त राज्य अमेरिका के लिए कूच की। विवेकानंद के संयुक्त राज्य अमेरिका, इंग्लैंड और यूरोप में हिंदू दर्शन के सिद्धांतों का प्रसार किया , सैकड़ों सार्वजनिक और निजी व्याख्यानों का आयोजन किया। भारत में, विवेकानंद को एक देशभक्त संत के रूप में माना जाता है और इनके जन्मदिन को </a:t>
            </a:r>
            <a:r>
              <a:rPr lang="hi-IN" b="1" dirty="0" smtClean="0">
                <a:solidFill>
                  <a:srgbClr val="0070C0"/>
                </a:solidFill>
              </a:rPr>
              <a:t>राष्ट्रीय</a:t>
            </a:r>
            <a:r>
              <a:rPr lang="hi-IN" b="1" dirty="0" smtClean="0"/>
              <a:t> </a:t>
            </a:r>
            <a:r>
              <a:rPr lang="hi-IN" b="1" dirty="0" smtClean="0">
                <a:solidFill>
                  <a:srgbClr val="0070C0"/>
                </a:solidFill>
              </a:rPr>
              <a:t>युवा दिवस</a:t>
            </a:r>
            <a:r>
              <a:rPr lang="hi-IN" b="1" dirty="0" smtClean="0"/>
              <a:t> के रूप में मनाया जाता है। </a:t>
            </a:r>
            <a:endParaRPr lang="en-US" dirty="0"/>
          </a:p>
        </p:txBody>
      </p:sp>
    </p:spTree>
    <p:extLst>
      <p:ext uri="{BB962C8B-B14F-4D97-AF65-F5344CB8AC3E}">
        <p14:creationId xmlns:p14="http://schemas.microsoft.com/office/powerpoint/2010/main" val="3544095862"/>
      </p:ext>
    </p:extLst>
  </p:cSld>
  <p:clrMapOvr>
    <a:masterClrMapping/>
  </p:clrMapOvr>
  <mc:AlternateContent xmlns:mc="http://schemas.openxmlformats.org/markup-compatibility/2006" xmlns:p14="http://schemas.microsoft.com/office/powerpoint/2010/main">
    <mc:Choice Requires="p14">
      <p:transition spd="slow" p14:dur="900" advClick="0" advTm="1000">
        <p14:flythrough dir="out" hasBounce="1"/>
        <p:sndAc>
          <p:stSnd>
            <p:snd r:embed="rId2" name="wind.wav"/>
          </p:stSnd>
        </p:sndAc>
      </p:transition>
    </mc:Choice>
    <mc:Fallback xmlns="">
      <p:transition spd="slow" advClick="0" advTm="1000">
        <p:fade/>
        <p:sndAc>
          <p:stSnd>
            <p:snd r:embed="rId3" name="wind.wav"/>
          </p:stSnd>
        </p:sndAc>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066800"/>
            <a:ext cx="9144000" cy="3785652"/>
          </a:xfrm>
          <a:prstGeom prst="rect">
            <a:avLst/>
          </a:prstGeom>
        </p:spPr>
        <p:txBody>
          <a:bodyPr wrap="square">
            <a:spAutoFit/>
          </a:bodyPr>
          <a:lstStyle/>
          <a:p>
            <a:pPr algn="just"/>
            <a:r>
              <a:rPr lang="hi-IN" sz="2000" dirty="0" smtClean="0"/>
              <a:t>सन् 1871 में, आठ साल की उम्र में, नरेंद्रनाथ ने ईश्वर चंद्र विद्यासागर के मेट्रोपोलिटन संस्थान में दाखिला लिया जहाँ वे स्कूल गए।1877 में उनका परिवार रायपुर चला गया। 1879 में, कलकत्ता में अपने परिवार की वापसी के बाद, वह एकमात्र छात्र थे जिन्होंने प्रेसीडेंसी कॉलेज प्रवेश परीक्षा में प्रथम डिवीजन अंक प्राप्त किये। वे दर्शन, धर्म, इतिहास, सामाजिक विज्ञान, कला और साहित्य सहित विषयों के एक उत्साही पाठक थे।इनकी </a:t>
            </a:r>
            <a:r>
              <a:rPr lang="hi-IN" sz="2000" dirty="0" smtClean="0">
                <a:solidFill>
                  <a:srgbClr val="0070C0"/>
                </a:solidFill>
              </a:rPr>
              <a:t>वेद, उपनिषद, भगवद् गीता, रामायण, महाभारत और</a:t>
            </a:r>
            <a:r>
              <a:rPr lang="hi-IN" sz="2000" dirty="0" smtClean="0"/>
              <a:t> </a:t>
            </a:r>
            <a:r>
              <a:rPr lang="hi-IN" sz="2000" dirty="0" smtClean="0">
                <a:solidFill>
                  <a:srgbClr val="0070C0"/>
                </a:solidFill>
              </a:rPr>
              <a:t>पुराणों</a:t>
            </a:r>
            <a:r>
              <a:rPr lang="hi-IN" sz="2000" dirty="0" smtClean="0"/>
              <a:t> के अतिरिक्त अनेक </a:t>
            </a:r>
            <a:r>
              <a:rPr lang="hi-IN" sz="2000" dirty="0" smtClean="0">
                <a:solidFill>
                  <a:srgbClr val="0070C0"/>
                </a:solidFill>
              </a:rPr>
              <a:t>हिन्दू शास्त्रों </a:t>
            </a:r>
            <a:r>
              <a:rPr lang="hi-IN" sz="2000" dirty="0" smtClean="0"/>
              <a:t>में गहन रूचि थी। नरेंद्र को </a:t>
            </a:r>
            <a:r>
              <a:rPr lang="hi-IN" sz="2000" dirty="0" smtClean="0">
                <a:solidFill>
                  <a:srgbClr val="0070C0"/>
                </a:solidFill>
              </a:rPr>
              <a:t>भारतीय शास्त्रीय संगीत</a:t>
            </a:r>
            <a:r>
              <a:rPr lang="hi-IN" sz="2000" dirty="0" smtClean="0"/>
              <a:t> में प्रशिक्षित किया गया था,और ये नियमित रूप से शारीरिक व्यायाम में व खेलों में भाग लिया करते थे। नरेंद्र ने </a:t>
            </a:r>
            <a:r>
              <a:rPr lang="hi-IN" sz="2000" dirty="0" smtClean="0">
                <a:solidFill>
                  <a:srgbClr val="0070C0"/>
                </a:solidFill>
              </a:rPr>
              <a:t>पश्चिमी तर्क, पश्चिमी दर्शन और यूरोपीय इतिहास</a:t>
            </a:r>
            <a:r>
              <a:rPr lang="hi-IN" sz="2000" dirty="0" smtClean="0"/>
              <a:t> का अध्ययन जनरल असेंबली इंस्टिटूशन (अब स्कॉटिश चर्च कॉलेज) में किया। 1881 में इन्होंने ललित कला की परीक्षा उत्तीर्ण की, और 1884 में कला स्नातक की डिग्री पूरी कर ली।</a:t>
            </a:r>
            <a:endParaRPr lang="en-US" sz="2000" dirty="0"/>
          </a:p>
        </p:txBody>
      </p:sp>
      <p:sp>
        <p:nvSpPr>
          <p:cNvPr id="3" name="Rectangle 2"/>
          <p:cNvSpPr/>
          <p:nvPr/>
        </p:nvSpPr>
        <p:spPr>
          <a:xfrm>
            <a:off x="0" y="228600"/>
            <a:ext cx="9144000" cy="707886"/>
          </a:xfrm>
          <a:prstGeom prst="rect">
            <a:avLst/>
          </a:prstGeom>
        </p:spPr>
        <p:txBody>
          <a:bodyPr wrap="square">
            <a:spAutoFit/>
          </a:bodyPr>
          <a:lstStyle/>
          <a:p>
            <a:pPr algn="ctr"/>
            <a:r>
              <a:rPr lang="hi-IN" sz="4000" dirty="0" smtClean="0"/>
              <a:t>शिक्षा</a:t>
            </a:r>
          </a:p>
        </p:txBody>
      </p:sp>
    </p:spTree>
    <p:extLst>
      <p:ext uri="{BB962C8B-B14F-4D97-AF65-F5344CB8AC3E}">
        <p14:creationId xmlns:p14="http://schemas.microsoft.com/office/powerpoint/2010/main" val="2092789637"/>
      </p:ext>
    </p:extLst>
  </p:cSld>
  <p:clrMapOvr>
    <a:masterClrMapping/>
  </p:clrMapOvr>
  <mc:AlternateContent xmlns:mc="http://schemas.openxmlformats.org/markup-compatibility/2006" xmlns:p14="http://schemas.microsoft.com/office/powerpoint/2010/main">
    <mc:Choice Requires="p14">
      <p:transition spd="slow" p14:dur="900" advClick="0" advTm="1000">
        <p14:flythrough dir="out" hasBounce="1"/>
        <p:sndAc>
          <p:stSnd>
            <p:snd r:embed="rId2" name="wind.wav"/>
          </p:stSnd>
        </p:sndAc>
      </p:transition>
    </mc:Choice>
    <mc:Fallback xmlns="">
      <p:transition spd="slow" advClick="0" advTm="1000">
        <p:fade/>
        <p:sndAc>
          <p:stSnd>
            <p:snd r:embed="rId3" name="wind.wav"/>
          </p:stSnd>
        </p:sndAc>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5784925"/>
            <a:ext cx="9144000" cy="923330"/>
          </a:xfrm>
          <a:prstGeom prst="rect">
            <a:avLst/>
          </a:prstGeom>
        </p:spPr>
        <p:txBody>
          <a:bodyPr wrap="square">
            <a:spAutoFit/>
          </a:bodyPr>
          <a:lstStyle/>
          <a:p>
            <a:pPr algn="ctr"/>
            <a:r>
              <a:rPr lang="hi-IN" sz="4800" dirty="0"/>
              <a:t>चेन्नई में विवेकानंद </a:t>
            </a:r>
            <a:r>
              <a:rPr lang="hi-IN" sz="4800" dirty="0" smtClean="0"/>
              <a:t>18</a:t>
            </a:r>
            <a:r>
              <a:rPr lang="en-US" sz="5400" dirty="0" smtClean="0"/>
              <a:t>9</a:t>
            </a:r>
            <a:r>
              <a:rPr lang="hi-IN" sz="4800" dirty="0" smtClean="0"/>
              <a:t>7 </a:t>
            </a:r>
            <a:endParaRPr lang="en-US" sz="4800" dirty="0"/>
          </a:p>
        </p:txBody>
      </p:sp>
      <p:pic>
        <p:nvPicPr>
          <p:cNvPr id="3074" name="Picture 2" descr="C:\Users\Preeti Singh\Desktop\Downloads\sv1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562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3411964"/>
      </p:ext>
    </p:extLst>
  </p:cSld>
  <p:clrMapOvr>
    <a:masterClrMapping/>
  </p:clrMapOvr>
  <mc:AlternateContent xmlns:mc="http://schemas.openxmlformats.org/markup-compatibility/2006" xmlns:p14="http://schemas.microsoft.com/office/powerpoint/2010/main">
    <mc:Choice Requires="p14">
      <p:transition spd="slow" p14:dur="900" advClick="0" advTm="1000">
        <p14:flythrough dir="out" hasBounce="1"/>
        <p:sndAc>
          <p:stSnd>
            <p:snd r:embed="rId2" name="wind.wav"/>
          </p:stSnd>
        </p:sndAc>
      </p:transition>
    </mc:Choice>
    <mc:Fallback xmlns="">
      <p:transition spd="slow" advClick="0" advTm="1000">
        <p:fade/>
        <p:sndAc>
          <p:stSnd>
            <p:snd r:embed="rId4" name="wind.wav"/>
          </p:stSnd>
        </p:sndAc>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a:spLocks noChangeArrowheads="1"/>
          </p:cNvSpPr>
          <p:nvPr/>
        </p:nvSpPr>
        <p:spPr bwMode="auto">
          <a:xfrm>
            <a:off x="0" y="43451"/>
            <a:ext cx="9144000" cy="2077403"/>
          </a:xfrm>
          <a:prstGeom prst="ellipse">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hi-IN"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अद्वैत आश्रम</a:t>
            </a:r>
            <a:r>
              <a:rPr kumimoji="0" lang="en-US" sz="2400" b="0" i="0" u="none" strike="noStrike" cap="none" normalizeH="0" baseline="0" dirty="0" smtClean="0">
                <a:ln>
                  <a:noFill/>
                </a:ln>
                <a:solidFill>
                  <a:srgbClr val="212121"/>
                </a:solidFill>
                <a:effectLst/>
                <a:latin typeface="inherit" charset="0"/>
                <a:ea typeface="Times New Roman" pitchFamily="18" charset="0"/>
                <a:cs typeface="Courier New" pitchFamily="49" charset="0"/>
              </a:rPr>
              <a:t>, </a:t>
            </a:r>
            <a:r>
              <a:rPr kumimoji="0" lang="hi-IN" sz="2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मायावती (रामकृष्ण मठ की एक शाखा ने 19 मार्च 1899 को स्थापित किया) ने बाद में विवेकानंद के कई काम प्रकाशित किए और अब प्रबुद्ध भारत को प्रकाशित किया।</a:t>
            </a:r>
            <a:r>
              <a:rPr kumimoji="0" lang="en-US" b="0" i="0" u="none" strike="noStrike" cap="none" normalizeH="0" baseline="0" dirty="0" smtClean="0">
                <a:ln>
                  <a:noFill/>
                </a:ln>
                <a:solidFill>
                  <a:schemeClr val="tx1"/>
                </a:solidFill>
                <a:effectLst/>
                <a:latin typeface="Arial" pitchFamily="34" charset="0"/>
                <a:cs typeface="Arial" pitchFamily="34" charset="0"/>
              </a:rPr>
              <a:t> </a:t>
            </a:r>
            <a:endParaRPr kumimoji="0" lang="en-US" sz="4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4099" name="Picture 3" descr="C:\Users\Preeti Singh\Desktop\Downloads\sv1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86" y="2286000"/>
            <a:ext cx="9133114" cy="4571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5305701"/>
      </p:ext>
    </p:extLst>
  </p:cSld>
  <p:clrMapOvr>
    <a:masterClrMapping/>
  </p:clrMapOvr>
  <mc:AlternateContent xmlns:mc="http://schemas.openxmlformats.org/markup-compatibility/2006" xmlns:p14="http://schemas.microsoft.com/office/powerpoint/2010/main">
    <mc:Choice Requires="p14">
      <p:transition spd="slow" p14:dur="900" advClick="0" advTm="1000">
        <p14:flythrough dir="out" hasBounce="1"/>
        <p:sndAc>
          <p:stSnd>
            <p:snd r:embed="rId3" name="drumroll.wav"/>
          </p:stSnd>
        </p:sndAc>
      </p:transition>
    </mc:Choice>
    <mc:Fallback xmlns="">
      <p:transition spd="slow" advClick="0" advTm="1000">
        <p:fade/>
        <p:sndAc>
          <p:stSnd>
            <p:snd r:embed="rId5" name="drumroll.wav"/>
          </p:stSnd>
        </p:sndAc>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0" y="-10878"/>
            <a:ext cx="9144000" cy="153888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hi-IN" sz="4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विवाहित जीवन</a:t>
            </a:r>
            <a:endParaRPr kumimoji="0" lang="en-US" sz="44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hi-IN" sz="28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स्वामी विवेकानंद एक संन्यासी थे।</a:t>
            </a:r>
            <a:r>
              <a:rPr kumimoji="0" lang="en-US" sz="2800" b="0" i="0" u="none" strike="noStrike" cap="none" normalizeH="0" baseline="0" dirty="0" smtClean="0">
                <a:ln>
                  <a:noFill/>
                </a:ln>
                <a:solidFill>
                  <a:srgbClr val="212121"/>
                </a:solidFill>
                <a:effectLst/>
                <a:latin typeface="inherit"/>
                <a:ea typeface="Times New Roman" pitchFamily="18" charset="0"/>
                <a:cs typeface="Courier New" pitchFamily="49" charset="0"/>
              </a:rPr>
              <a:t>  </a:t>
            </a:r>
            <a:r>
              <a:rPr kumimoji="0" lang="hi-IN" sz="2800" b="0" i="0" u="none" strike="noStrike" cap="none" normalizeH="0" baseline="0" dirty="0" smtClean="0">
                <a:ln>
                  <a:noFill/>
                </a:ln>
                <a:solidFill>
                  <a:srgbClr val="212121"/>
                </a:solidFill>
                <a:effectLst/>
                <a:latin typeface="Mangal" pitchFamily="18" charset="0"/>
                <a:ea typeface="Times New Roman" pitchFamily="18" charset="0"/>
                <a:cs typeface="Mangal" pitchFamily="18" charset="0"/>
              </a:rPr>
              <a:t>वह अपने पूरे जीवन में अविवाहित रहे।</a:t>
            </a:r>
            <a:r>
              <a:rPr kumimoji="0" lang="en-US" sz="2000" b="0" i="0" u="none" strike="noStrike" cap="none" normalizeH="0" baseline="0" dirty="0" smtClean="0">
                <a:ln>
                  <a:noFill/>
                </a:ln>
                <a:solidFill>
                  <a:schemeClr val="tx1"/>
                </a:solidFill>
                <a:effectLst/>
                <a:latin typeface="Arial" pitchFamily="34" charset="0"/>
                <a:cs typeface="Arial" pitchFamily="34" charset="0"/>
              </a:rPr>
              <a:t> </a:t>
            </a:r>
            <a:endParaRPr kumimoji="0" lang="en-US" sz="5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5122" name="Picture 2" descr="C:\Users\Preeti Singh\Desktop\Downloads\sv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28005"/>
            <a:ext cx="9144000" cy="53299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8094065"/>
      </p:ext>
    </p:extLst>
  </p:cSld>
  <p:clrMapOvr>
    <a:masterClrMapping/>
  </p:clrMapOvr>
  <mc:AlternateContent xmlns:mc="http://schemas.openxmlformats.org/markup-compatibility/2006" xmlns:p14="http://schemas.microsoft.com/office/powerpoint/2010/main">
    <mc:Choice Requires="p14">
      <p:transition spd="slow" p14:dur="900" advClick="0" advTm="1000">
        <p14:flythrough dir="out" hasBounce="1"/>
        <p:sndAc>
          <p:stSnd>
            <p:snd r:embed="rId2" name="wind.wav"/>
          </p:stSnd>
        </p:sndAc>
      </p:transition>
    </mc:Choice>
    <mc:Fallback xmlns="">
      <p:transition spd="slow" advClick="0" advTm="1000">
        <p:fade/>
        <p:sndAc>
          <p:stSnd>
            <p:snd r:embed="rId4" name="wind.wav"/>
          </p:stSnd>
        </p:sndAc>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0" name="Picture 6" descr="C:\Users\Preeti Singh\Desktop\Downloads\sv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632725">
            <a:off x="-246669" y="319141"/>
            <a:ext cx="4343400" cy="2667000"/>
          </a:xfrm>
          <a:prstGeom prst="rect">
            <a:avLst/>
          </a:prstGeom>
          <a:noFill/>
          <a:extLst>
            <a:ext uri="{909E8E84-426E-40DD-AFC4-6F175D3DCCD1}">
              <a14:hiddenFill xmlns:a14="http://schemas.microsoft.com/office/drawing/2010/main">
                <a:solidFill>
                  <a:srgbClr val="FFFFFF"/>
                </a:solidFill>
              </a14:hiddenFill>
            </a:ext>
          </a:extLst>
        </p:spPr>
      </p:pic>
      <p:pic>
        <p:nvPicPr>
          <p:cNvPr id="6151" name="Picture 7" descr="C:\Users\Preeti Singh\Desktop\Downloads\sv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959066">
            <a:off x="5129394" y="336024"/>
            <a:ext cx="4495800" cy="2667000"/>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C:\Users\Preeti Singh\Desktop\Downloads\sv4.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403865">
            <a:off x="-362003" y="4321184"/>
            <a:ext cx="4343400" cy="2493819"/>
          </a:xfrm>
          <a:prstGeom prst="rect">
            <a:avLst/>
          </a:prstGeom>
          <a:noFill/>
          <a:extLst>
            <a:ext uri="{909E8E84-426E-40DD-AFC4-6F175D3DCCD1}">
              <a14:hiddenFill xmlns:a14="http://schemas.microsoft.com/office/drawing/2010/main">
                <a:solidFill>
                  <a:srgbClr val="FFFFFF"/>
                </a:solidFill>
              </a14:hiddenFill>
            </a:ext>
          </a:extLst>
        </p:spPr>
      </p:pic>
      <p:pic>
        <p:nvPicPr>
          <p:cNvPr id="6153" name="Picture 9" descr="C:\Users\Preeti Singh\Desktop\Downloads\sv5.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20383537">
            <a:off x="4887371" y="4238400"/>
            <a:ext cx="4495796" cy="249381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288472" y="3276600"/>
            <a:ext cx="6483928" cy="646331"/>
          </a:xfrm>
          <a:prstGeom prst="rect">
            <a:avLst/>
          </a:prstGeom>
        </p:spPr>
        <p:txBody>
          <a:bodyPr wrap="square">
            <a:spAutoFit/>
          </a:bodyPr>
          <a:lstStyle/>
          <a:p>
            <a:r>
              <a:rPr lang="hi-IN" sz="3600" dirty="0" smtClean="0"/>
              <a:t>स्वामी विवेकानंद ने किताबें लिखी</a:t>
            </a:r>
            <a:endParaRPr lang="en-US" sz="3600" dirty="0"/>
          </a:p>
        </p:txBody>
      </p:sp>
    </p:spTree>
    <p:extLst>
      <p:ext uri="{BB962C8B-B14F-4D97-AF65-F5344CB8AC3E}">
        <p14:creationId xmlns:p14="http://schemas.microsoft.com/office/powerpoint/2010/main" val="3089555160"/>
      </p:ext>
    </p:extLst>
  </p:cSld>
  <p:clrMapOvr>
    <a:masterClrMapping/>
  </p:clrMapOvr>
  <mc:AlternateContent xmlns:mc="http://schemas.openxmlformats.org/markup-compatibility/2006" xmlns:p14="http://schemas.microsoft.com/office/powerpoint/2010/main">
    <mc:Choice Requires="p14">
      <p:transition spd="slow" p14:dur="900" advClick="0" advTm="1000">
        <p14:flythrough dir="out" hasBounce="1"/>
        <p:sndAc>
          <p:stSnd>
            <p:snd r:embed="rId2" name="wind.wav"/>
          </p:stSnd>
        </p:sndAc>
      </p:transition>
    </mc:Choice>
    <mc:Fallback xmlns="">
      <p:transition spd="slow" advClick="0" advTm="1000">
        <p:fade/>
        <p:sndAc>
          <p:stSnd>
            <p:snd r:embed="rId7" name="wind.wav"/>
          </p:stSnd>
        </p:sndAc>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p:cNvSpPr>
            <a:spLocks noChangeArrowheads="1"/>
          </p:cNvSpPr>
          <p:nvPr/>
        </p:nvSpPr>
        <p:spPr bwMode="auto">
          <a:xfrm>
            <a:off x="0" y="1467330"/>
            <a:ext cx="4031673" cy="523220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hi-IN" sz="2000" b="0" i="0" u="none" strike="noStrike" cap="none" normalizeH="0" baseline="0" dirty="0" smtClean="0">
                <a:ln>
                  <a:noFill/>
                </a:ln>
                <a:solidFill>
                  <a:srgbClr val="212121"/>
                </a:solidFill>
                <a:effectLst/>
                <a:latin typeface="inherit"/>
                <a:cs typeface="Mangal" pitchFamily="18" charset="0"/>
              </a:rPr>
              <a:t>कई अनुयायी वास्तव में विवेकानंद मौत के कारण से अनजान हैं। विवेकानंद अस्थमा से पीड़ित थे, लेकिन यह उनकी मृत्यु के कारण नहीं है</a:t>
            </a:r>
            <a:r>
              <a:rPr kumimoji="0" lang="hi-IN" sz="2000" b="0" i="0" u="none" strike="noStrike" cap="none" normalizeH="0" baseline="0" dirty="0" smtClean="0">
                <a:ln>
                  <a:noFill/>
                </a:ln>
                <a:solidFill>
                  <a:srgbClr val="212121"/>
                </a:solidFill>
                <a:effectLst/>
                <a:latin typeface="inherit"/>
                <a:cs typeface="Mangal" pitchFamily="18" charset="0"/>
              </a:rPr>
              <a:t>। </a:t>
            </a:r>
            <a:r>
              <a:rPr kumimoji="0" lang="hi-IN" sz="2000" b="0" i="0" u="none" strike="noStrike" cap="none" normalizeH="0" baseline="0" dirty="0" smtClean="0">
                <a:ln>
                  <a:noFill/>
                </a:ln>
                <a:solidFill>
                  <a:srgbClr val="212121"/>
                </a:solidFill>
                <a:effectLst/>
                <a:latin typeface="inherit"/>
                <a:cs typeface="Mangal" pitchFamily="18" charset="0"/>
              </a:rPr>
              <a:t>स्वामी विवेकानंद के पास (69 अगस्त के कुछ समय पहले) गुजरने के 6 साल पहले उन्होंने स्वयं अपने भाई शिष्य स्वामी अभीनदान से कहा था कि वह सिर्फ 5 या 6 साल तक जीने जा रहा है। जब अभशनंद ने विरोध किया, तो विवेकानंद ने जवाब दिया, "आप समझ नहीं पा रहे हैं। मेरी आत्मा हर दिन बड़ा और बड़ा हो रही है, इतना है कि शरीर में इसे बहुत ही मुश्किल हो सकता है। कभी भी यह मांस और हड्डी के पिंजरे को फेंक सकता है"।</a:t>
            </a:r>
            <a:r>
              <a:rPr kumimoji="0" lang="hi-IN" sz="1100" b="0" i="0" u="none" strike="noStrike" cap="none" normalizeH="0" baseline="0" dirty="0" smtClean="0">
                <a:ln>
                  <a:noFill/>
                </a:ln>
                <a:solidFill>
                  <a:schemeClr val="tx1"/>
                </a:solidFill>
                <a:effectLst/>
                <a:latin typeface="Arial" pitchFamily="34" charset="0"/>
                <a:cs typeface="Mangal" pitchFamily="18" charset="0"/>
              </a:rPr>
              <a:t> </a:t>
            </a: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Rectangle 2"/>
          <p:cNvSpPr>
            <a:spLocks noChangeArrowheads="1"/>
          </p:cNvSpPr>
          <p:nvPr/>
        </p:nvSpPr>
        <p:spPr bwMode="auto">
          <a:xfrm>
            <a:off x="4038600" y="5186848"/>
            <a:ext cx="2057401" cy="166199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hi-IN" b="1" i="0" u="none" strike="noStrike" cap="none" normalizeH="0" baseline="0" dirty="0" smtClean="0">
                <a:ln>
                  <a:noFill/>
                </a:ln>
                <a:solidFill>
                  <a:srgbClr val="212121"/>
                </a:solidFill>
                <a:effectLst/>
                <a:latin typeface="inherit"/>
                <a:cs typeface="Mangal" pitchFamily="18" charset="0"/>
              </a:rPr>
              <a:t>स्वामी विवेकानंद की मृत्यु पहले ही उनके द्वारा भविष्यवाणी की गई थी और ध्यान देने के दौरान उनकी मृत्यु हो गई थी</a:t>
            </a:r>
            <a:endParaRPr kumimoji="0" lang="en-US" sz="2800" b="1" i="0" u="none" strike="noStrike" cap="none" normalizeH="0" baseline="0" dirty="0" smtClean="0">
              <a:ln>
                <a:noFill/>
              </a:ln>
              <a:solidFill>
                <a:schemeClr val="tx1"/>
              </a:solidFill>
              <a:effectLst/>
              <a:latin typeface="Arial" pitchFamily="34" charset="0"/>
              <a:cs typeface="Arial" pitchFamily="34" charset="0"/>
            </a:endParaRPr>
          </a:p>
        </p:txBody>
      </p:sp>
      <p:pic>
        <p:nvPicPr>
          <p:cNvPr id="7171" name="Picture 3" descr="C:\Users\Preeti Singh\Downloads\sv1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1673" y="1318021"/>
            <a:ext cx="2050473" cy="3714939"/>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C:\Users\Preeti Singh\Downloads\sv1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77000" y="1318021"/>
            <a:ext cx="2667000" cy="363497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5"/>
          <p:cNvSpPr>
            <a:spLocks noChangeArrowheads="1"/>
          </p:cNvSpPr>
          <p:nvPr/>
        </p:nvSpPr>
        <p:spPr bwMode="auto">
          <a:xfrm>
            <a:off x="6477000" y="5257800"/>
            <a:ext cx="2653145" cy="153888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hi-IN" sz="2000" b="1" i="0" u="none" strike="noStrike" cap="none" normalizeH="0" baseline="0" dirty="0" smtClean="0">
                <a:ln>
                  <a:noFill/>
                </a:ln>
                <a:solidFill>
                  <a:srgbClr val="212121"/>
                </a:solidFill>
                <a:effectLst/>
                <a:latin typeface="inherit"/>
                <a:cs typeface="Mangal" pitchFamily="18" charset="0"/>
              </a:rPr>
              <a:t>उनकी मृत्यु पर इस घटना पर एक अनुच्छेद उनकी जीवनी में लिखा गया है जो स्वामि निखिलनंद ने लिखा है।</a:t>
            </a:r>
            <a:r>
              <a:rPr kumimoji="0" lang="hi-IN" sz="1100" b="1" i="0" u="none" strike="noStrike" cap="none" normalizeH="0" baseline="0" dirty="0" smtClean="0">
                <a:ln>
                  <a:noFill/>
                </a:ln>
                <a:solidFill>
                  <a:schemeClr val="tx1"/>
                </a:solidFill>
                <a:effectLst/>
                <a:latin typeface="Arial" pitchFamily="34" charset="0"/>
                <a:cs typeface="Mangal" pitchFamily="18" charset="0"/>
              </a:rPr>
              <a:t> </a:t>
            </a:r>
            <a:endParaRPr kumimoji="0" lang="en-US" sz="3200" b="1" i="0" u="none" strike="noStrike" cap="none" normalizeH="0" baseline="0" dirty="0" smtClean="0">
              <a:ln>
                <a:noFill/>
              </a:ln>
              <a:solidFill>
                <a:schemeClr val="tx1"/>
              </a:solidFill>
              <a:effectLst/>
              <a:latin typeface="Arial" pitchFamily="34" charset="0"/>
              <a:cs typeface="Arial" pitchFamily="34" charset="0"/>
            </a:endParaRPr>
          </a:p>
        </p:txBody>
      </p:sp>
      <p:sp>
        <p:nvSpPr>
          <p:cNvPr id="6" name="Rectangle 6"/>
          <p:cNvSpPr>
            <a:spLocks noChangeArrowheads="1"/>
          </p:cNvSpPr>
          <p:nvPr/>
        </p:nvSpPr>
        <p:spPr bwMode="auto">
          <a:xfrm>
            <a:off x="0" y="87872"/>
            <a:ext cx="9143998" cy="10156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lvl="0" algn="ctr" fontAlgn="base">
              <a:spcBef>
                <a:spcPct val="0"/>
              </a:spcBef>
              <a:spcAft>
                <a:spcPct val="0"/>
              </a:spcAft>
            </a:pPr>
            <a:r>
              <a:rPr kumimoji="0" lang="hi-IN" sz="6600" b="0" i="0" u="none" strike="noStrike" cap="none" normalizeH="0" baseline="0" dirty="0" smtClean="0">
                <a:ln>
                  <a:noFill/>
                </a:ln>
                <a:solidFill>
                  <a:srgbClr val="212121"/>
                </a:solidFill>
                <a:effectLst/>
                <a:latin typeface="inherit"/>
                <a:cs typeface="Mangal" pitchFamily="18" charset="0"/>
              </a:rPr>
              <a:t>स्वामी विवेकानंद</a:t>
            </a:r>
            <a:r>
              <a:rPr kumimoji="0" lang="en-US" sz="6600" b="0" i="0" u="none" strike="noStrike" cap="none" normalizeH="0" baseline="0" dirty="0" smtClean="0">
                <a:ln>
                  <a:noFill/>
                </a:ln>
                <a:solidFill>
                  <a:srgbClr val="212121"/>
                </a:solidFill>
                <a:effectLst/>
                <a:latin typeface="inherit"/>
                <a:cs typeface="Mangal" pitchFamily="18" charset="0"/>
              </a:rPr>
              <a:t> </a:t>
            </a:r>
            <a:r>
              <a:rPr lang="hi-IN" sz="6600" dirty="0" smtClean="0"/>
              <a:t>की</a:t>
            </a:r>
            <a:r>
              <a:rPr kumimoji="0" lang="hi-IN" sz="6600" b="0" i="0" u="none" strike="noStrike" cap="none" normalizeH="0" baseline="0" dirty="0" smtClean="0">
                <a:ln>
                  <a:noFill/>
                </a:ln>
                <a:solidFill>
                  <a:srgbClr val="212121"/>
                </a:solidFill>
                <a:effectLst/>
                <a:latin typeface="inherit"/>
                <a:cs typeface="Mangal" pitchFamily="18" charset="0"/>
              </a:rPr>
              <a:t> मृत्यु</a:t>
            </a:r>
            <a:r>
              <a:rPr kumimoji="0" lang="hi-IN" sz="2800" b="0" i="0" u="none" strike="noStrike" cap="none" normalizeH="0" baseline="0" dirty="0" smtClean="0">
                <a:ln>
                  <a:noFill/>
                </a:ln>
                <a:solidFill>
                  <a:schemeClr val="tx1"/>
                </a:solidFill>
                <a:effectLst/>
                <a:latin typeface="Arial" pitchFamily="34" charset="0"/>
                <a:cs typeface="Mangal" pitchFamily="18" charset="0"/>
              </a:rPr>
              <a:t> </a:t>
            </a:r>
            <a:endParaRPr kumimoji="0" lang="en-US" sz="66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949647027"/>
      </p:ext>
    </p:extLst>
  </p:cSld>
  <p:clrMapOvr>
    <a:masterClrMapping/>
  </p:clrMapOvr>
  <mc:AlternateContent xmlns:mc="http://schemas.openxmlformats.org/markup-compatibility/2006" xmlns:p14="http://schemas.microsoft.com/office/powerpoint/2010/main">
    <mc:Choice Requires="p14">
      <p:transition spd="slow" p14:dur="900" advClick="0" advTm="1000">
        <p14:flythrough dir="out" hasBounce="1"/>
        <p:sndAc>
          <p:stSnd>
            <p:snd r:embed="rId2" name="wind.wav"/>
          </p:stSnd>
        </p:sndAc>
      </p:transition>
    </mc:Choice>
    <mc:Fallback xmlns="">
      <p:transition spd="slow" advClick="0" advTm="1000">
        <p:fade/>
        <p:sndAc>
          <p:stSnd>
            <p:snd r:embed="rId5" name="wind.wav"/>
          </p:stSnd>
        </p:sndAc>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Preeti Singh\Downloads\sv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890" y="671945"/>
            <a:ext cx="2466975" cy="2085975"/>
          </a:xfrm>
          <a:prstGeom prst="rect">
            <a:avLst/>
          </a:prstGeom>
          <a:noFill/>
          <a:extLst>
            <a:ext uri="{909E8E84-426E-40DD-AFC4-6F175D3DCCD1}">
              <a14:hiddenFill xmlns:a14="http://schemas.microsoft.com/office/drawing/2010/main">
                <a:solidFill>
                  <a:srgbClr val="FFFFFF"/>
                </a:solidFill>
              </a14:hiddenFill>
            </a:ext>
          </a:extLst>
        </p:spPr>
      </p:pic>
      <p:pic>
        <p:nvPicPr>
          <p:cNvPr id="9219" name="Picture 3" descr="C:\Users\Preeti Singh\Downloads\sv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96403" y="671945"/>
            <a:ext cx="3116839" cy="2604655"/>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C:\Users\Preeti Singh\Downloads\sv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60048" y="3276600"/>
            <a:ext cx="3116840" cy="1730086"/>
          </a:xfrm>
          <a:prstGeom prst="rect">
            <a:avLst/>
          </a:prstGeom>
          <a:noFill/>
          <a:extLst>
            <a:ext uri="{909E8E84-426E-40DD-AFC4-6F175D3DCCD1}">
              <a14:hiddenFill xmlns:a14="http://schemas.microsoft.com/office/drawing/2010/main">
                <a:solidFill>
                  <a:srgbClr val="FFFFFF"/>
                </a:solidFill>
              </a14:hiddenFill>
            </a:ext>
          </a:extLst>
        </p:spPr>
      </p:pic>
      <p:pic>
        <p:nvPicPr>
          <p:cNvPr id="9221" name="Picture 5" descr="C:\Users\Preeti Singh\Downloads\sv2.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7890" y="4494069"/>
            <a:ext cx="2628900" cy="2363932"/>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C:\Users\Preeti Singh\Downloads\sv4.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004" y="2819400"/>
            <a:ext cx="2503343" cy="1724025"/>
          </a:xfrm>
          <a:prstGeom prst="rect">
            <a:avLst/>
          </a:prstGeom>
          <a:noFill/>
          <a:extLst>
            <a:ext uri="{909E8E84-426E-40DD-AFC4-6F175D3DCCD1}">
              <a14:hiddenFill xmlns:a14="http://schemas.microsoft.com/office/drawing/2010/main">
                <a:solidFill>
                  <a:srgbClr val="FFFFFF"/>
                </a:solidFill>
              </a14:hiddenFill>
            </a:ext>
          </a:extLst>
        </p:spPr>
      </p:pic>
      <p:pic>
        <p:nvPicPr>
          <p:cNvPr id="9223" name="Picture 7" descr="C:\Users\Preeti Singh\Downloads\sv5.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540951" y="671945"/>
            <a:ext cx="3603049" cy="3890963"/>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C:\Users\Preeti Singh\Downloads\sv6.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460048" y="4972050"/>
            <a:ext cx="3321627" cy="1885950"/>
          </a:xfrm>
          <a:prstGeom prst="rect">
            <a:avLst/>
          </a:prstGeom>
          <a:noFill/>
          <a:extLst>
            <a:ext uri="{909E8E84-426E-40DD-AFC4-6F175D3DCCD1}">
              <a14:hiddenFill xmlns:a14="http://schemas.microsoft.com/office/drawing/2010/main">
                <a:solidFill>
                  <a:srgbClr val="FFFFFF"/>
                </a:solidFill>
              </a14:hiddenFill>
            </a:ext>
          </a:extLst>
        </p:spPr>
      </p:pic>
      <p:pic>
        <p:nvPicPr>
          <p:cNvPr id="9225" name="Picture 9" descr="C:\Users\Preeti Singh\Downloads\sv7.jp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657850" y="4494068"/>
            <a:ext cx="3486150" cy="236393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0" y="13855"/>
            <a:ext cx="9144000" cy="646331"/>
          </a:xfrm>
          <a:prstGeom prst="rect">
            <a:avLst/>
          </a:prstGeom>
        </p:spPr>
        <p:txBody>
          <a:bodyPr wrap="square">
            <a:spAutoFit/>
          </a:bodyPr>
          <a:lstStyle/>
          <a:p>
            <a:pPr algn="ctr"/>
            <a:r>
              <a:rPr lang="hi-IN" sz="3600" dirty="0" smtClean="0"/>
              <a:t>स्वामी विवेकानंद के उद्धरण</a:t>
            </a:r>
            <a:r>
              <a:rPr lang="en-US" sz="3600" dirty="0" smtClean="0"/>
              <a:t> </a:t>
            </a:r>
            <a:r>
              <a:rPr lang="en-US" sz="3600" b="1" dirty="0" smtClean="0"/>
              <a:t>(Quotes)</a:t>
            </a:r>
            <a:endParaRPr lang="hi-IN" sz="3600" b="1" dirty="0"/>
          </a:p>
        </p:txBody>
      </p:sp>
    </p:spTree>
    <p:extLst>
      <p:ext uri="{BB962C8B-B14F-4D97-AF65-F5344CB8AC3E}">
        <p14:creationId xmlns:p14="http://schemas.microsoft.com/office/powerpoint/2010/main" val="348571076"/>
      </p:ext>
    </p:extLst>
  </p:cSld>
  <p:clrMapOvr>
    <a:masterClrMapping/>
  </p:clrMapOvr>
  <mc:AlternateContent xmlns:mc="http://schemas.openxmlformats.org/markup-compatibility/2006" xmlns:p14="http://schemas.microsoft.com/office/powerpoint/2010/main">
    <mc:Choice Requires="p14">
      <p:transition spd="slow" p14:dur="900" advClick="0" advTm="1000">
        <p14:flythrough dir="out" hasBounce="1"/>
        <p:sndAc>
          <p:stSnd>
            <p:snd r:embed="rId2" name="wind.wav"/>
          </p:stSnd>
        </p:sndAc>
      </p:transition>
    </mc:Choice>
    <mc:Fallback xmlns="">
      <p:transition spd="slow" advClick="0" advTm="1000">
        <p:fade/>
        <p:sndAc>
          <p:stSnd>
            <p:snd r:embed="rId11" name="wind.wav"/>
          </p:stSnd>
        </p:sndAc>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Preeti Singh\Downloads\sv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5918" y="352424"/>
            <a:ext cx="4080164" cy="246697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286000" y="2819400"/>
            <a:ext cx="4114800" cy="1446550"/>
          </a:xfrm>
          <a:prstGeom prst="rect">
            <a:avLst/>
          </a:prstGeom>
        </p:spPr>
        <p:txBody>
          <a:bodyPr wrap="square">
            <a:spAutoFit/>
          </a:bodyPr>
          <a:lstStyle/>
          <a:p>
            <a:r>
              <a:rPr lang="hi-IN" sz="8800" dirty="0" smtClean="0"/>
              <a:t>धन्यवाद</a:t>
            </a:r>
            <a:endParaRPr lang="en-US" sz="8800" dirty="0"/>
          </a:p>
        </p:txBody>
      </p:sp>
      <p:pic>
        <p:nvPicPr>
          <p:cNvPr id="8195" name="Picture 3" descr="C:\Users\Preeti Singh\Downloads\sv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76800" y="352425"/>
            <a:ext cx="3962400" cy="2466975"/>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C:\Users\Preeti Singh\Downloads\sv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5918" y="4114801"/>
            <a:ext cx="4080164" cy="2287348"/>
          </a:xfrm>
          <a:prstGeom prst="rect">
            <a:avLst/>
          </a:prstGeom>
          <a:noFill/>
          <a:extLst>
            <a:ext uri="{909E8E84-426E-40DD-AFC4-6F175D3DCCD1}">
              <a14:hiddenFill xmlns:a14="http://schemas.microsoft.com/office/drawing/2010/main">
                <a:solidFill>
                  <a:srgbClr val="FFFFFF"/>
                </a:solidFill>
              </a14:hiddenFill>
            </a:ext>
          </a:extLst>
        </p:spPr>
      </p:pic>
      <p:pic>
        <p:nvPicPr>
          <p:cNvPr id="8197" name="Picture 5" descr="C:\Users\Preeti Singh\Downloads\sv2.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76800" y="4114802"/>
            <a:ext cx="3962400" cy="22873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7854919"/>
      </p:ext>
    </p:extLst>
  </p:cSld>
  <p:clrMapOvr>
    <a:masterClrMapping/>
  </p:clrMapOvr>
  <mc:AlternateContent xmlns:mc="http://schemas.openxmlformats.org/markup-compatibility/2006" xmlns:p14="http://schemas.microsoft.com/office/powerpoint/2010/main">
    <mc:Choice Requires="p14">
      <p:transition spd="slow" p14:dur="900" advClick="0" advTm="1000">
        <p14:flythrough dir="out" hasBounce="1"/>
        <p:sndAc>
          <p:stSnd>
            <p:snd r:embed="rId2" name="wind.wav"/>
          </p:stSnd>
        </p:sndAc>
      </p:transition>
    </mc:Choice>
    <mc:Fallback xmlns="">
      <p:transition spd="slow" advClick="0" advTm="1000">
        <p:fade/>
        <p:sndAc>
          <p:stSnd>
            <p:snd r:embed="rId7" name="wind.wav"/>
          </p:stSnd>
        </p:sndAc>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548</TotalTime>
  <Words>448</Words>
  <Application>Microsoft Office PowerPoint</Application>
  <PresentationFormat>On-screen Show (4:3)</PresentationFormat>
  <Paragraphs>36</Paragraphs>
  <Slides>12</Slides>
  <Notes>1</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Trek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Preeti Singh</dc:creator>
  <cp:lastModifiedBy>Preeti Singh</cp:lastModifiedBy>
  <cp:revision>18</cp:revision>
  <dcterms:created xsi:type="dcterms:W3CDTF">2017-06-04T17:03:09Z</dcterms:created>
  <dcterms:modified xsi:type="dcterms:W3CDTF">2017-06-05T18:51:24Z</dcterms:modified>
</cp:coreProperties>
</file>